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sldIdLst>
    <p:sldId id="258" r:id="rId5"/>
    <p:sldId id="1522" r:id="rId6"/>
    <p:sldId id="1525" r:id="rId7"/>
    <p:sldId id="1526" r:id="rId8"/>
    <p:sldId id="152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893"/>
    <a:srgbClr val="D4E5EF"/>
    <a:srgbClr val="D0E0E8"/>
    <a:srgbClr val="D9E7E7"/>
    <a:srgbClr val="F1FEFD"/>
    <a:srgbClr val="DFF0FF"/>
    <a:srgbClr val="D5FFFF"/>
    <a:srgbClr val="D84800"/>
    <a:srgbClr val="FFA900"/>
    <a:srgbClr val="FF7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19BDC5-F836-D345-B7C8-811183FF8AB8}" v="13" dt="2022-04-11T04:38:06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66"/>
    <p:restoredTop sz="94690"/>
  </p:normalViewPr>
  <p:slideViewPr>
    <p:cSldViewPr snapToGrid="0" snapToObjects="1">
      <p:cViewPr varScale="1">
        <p:scale>
          <a:sx n="95" d="100"/>
          <a:sy n="95" d="100"/>
        </p:scale>
        <p:origin x="1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7D575-822F-8846-A0EC-6445F2903547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F215F-BEC7-6E43-8288-D6FB5A2E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1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cf1724c6f_2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85800"/>
            <a:ext cx="4552950" cy="3414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5" name="Google Shape;65;g7cf1724c6f_2_13:notes"/>
          <p:cNvSpPr txBox="1">
            <a:spLocks noGrp="1"/>
          </p:cNvSpPr>
          <p:nvPr>
            <p:ph type="body" idx="1"/>
          </p:nvPr>
        </p:nvSpPr>
        <p:spPr>
          <a:xfrm>
            <a:off x="687082" y="4340988"/>
            <a:ext cx="5483837" cy="4118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925" tIns="56475" rIns="112925" bIns="564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g7cf1724c6f_2_13:notes"/>
          <p:cNvSpPr txBox="1">
            <a:spLocks noGrp="1"/>
          </p:cNvSpPr>
          <p:nvPr>
            <p:ph type="sldNum" idx="12"/>
          </p:nvPr>
        </p:nvSpPr>
        <p:spPr>
          <a:xfrm>
            <a:off x="3885453" y="8686362"/>
            <a:ext cx="2970946" cy="453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925" tIns="56475" rIns="112925" bIns="564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2522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418-CBA0-5244-A287-9ADC0BE8C213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737E-68D9-DD43-B8D0-11EB5598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0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418-CBA0-5244-A287-9ADC0BE8C213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737E-68D9-DD43-B8D0-11EB5598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38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418-CBA0-5244-A287-9ADC0BE8C213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737E-68D9-DD43-B8D0-11EB5598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5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418-CBA0-5244-A287-9ADC0BE8C213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737E-68D9-DD43-B8D0-11EB5598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73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418-CBA0-5244-A287-9ADC0BE8C213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737E-68D9-DD43-B8D0-11EB5598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4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418-CBA0-5244-A287-9ADC0BE8C213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737E-68D9-DD43-B8D0-11EB5598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1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418-CBA0-5244-A287-9ADC0BE8C213}" type="datetimeFigureOut">
              <a:rPr lang="en-US" smtClean="0"/>
              <a:t>4/11/22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737E-68D9-DD43-B8D0-11EB5598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8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418-CBA0-5244-A287-9ADC0BE8C213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737E-68D9-DD43-B8D0-11EB5598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2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418-CBA0-5244-A287-9ADC0BE8C213}" type="datetimeFigureOut">
              <a:rPr lang="en-US" smtClean="0"/>
              <a:t>4/11/22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737E-68D9-DD43-B8D0-11EB5598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6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418-CBA0-5244-A287-9ADC0BE8C213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737E-68D9-DD43-B8D0-11EB5598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0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E418-CBA0-5244-A287-9ADC0BE8C213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6737E-68D9-DD43-B8D0-11EB5598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8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7E418-CBA0-5244-A287-9ADC0BE8C213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6737E-68D9-DD43-B8D0-11EB5598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8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/>
          <p:nvPr/>
        </p:nvSpPr>
        <p:spPr>
          <a:xfrm>
            <a:off x="-21342" y="3028950"/>
            <a:ext cx="9144000" cy="10860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24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1509809" y="3214200"/>
            <a:ext cx="5686500" cy="7155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GB" sz="2800" dirty="0">
                <a:solidFill>
                  <a:schemeClr val="bg1"/>
                </a:solidFill>
                <a:latin typeface="+mn-lt"/>
                <a:ea typeface="Arial"/>
                <a:cs typeface="Arial"/>
                <a:sym typeface="Arial"/>
              </a:rPr>
              <a:t>      </a:t>
            </a:r>
            <a:r>
              <a:rPr lang="en-GB" sz="3150" dirty="0">
                <a:solidFill>
                  <a:schemeClr val="bg1"/>
                </a:solidFill>
                <a:latin typeface="+mn-lt"/>
              </a:rPr>
              <a:t>Indigenous Economic Priorities</a:t>
            </a:r>
            <a:endParaRPr sz="3150" dirty="0">
              <a:solidFill>
                <a:schemeClr val="bg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6"/>
          <p:cNvSpPr txBox="1">
            <a:spLocks noGrp="1"/>
          </p:cNvSpPr>
          <p:nvPr>
            <p:ph type="subTitle" idx="1"/>
          </p:nvPr>
        </p:nvSpPr>
        <p:spPr>
          <a:xfrm>
            <a:off x="103525" y="4425082"/>
            <a:ext cx="9144000" cy="91551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en-GB" sz="2000" b="1" dirty="0">
                <a:latin typeface="Arial"/>
                <a:ea typeface="Arial"/>
                <a:cs typeface="Arial"/>
                <a:sym typeface="Arial"/>
              </a:rPr>
              <a:t>Presentation by Rachel </a:t>
            </a:r>
            <a:r>
              <a:rPr lang="en-GB" sz="2000" b="1" dirty="0" err="1">
                <a:latin typeface="Arial"/>
                <a:ea typeface="Arial"/>
                <a:cs typeface="Arial"/>
                <a:sym typeface="Arial"/>
              </a:rPr>
              <a:t>Taulelei</a:t>
            </a:r>
            <a:r>
              <a:rPr lang="en-GB" sz="2000" b="1" dirty="0">
                <a:latin typeface="Arial"/>
                <a:ea typeface="Arial"/>
                <a:cs typeface="Arial"/>
                <a:sym typeface="Arial"/>
              </a:rPr>
              <a:t>, ABAC NZ</a:t>
            </a:r>
          </a:p>
          <a:p>
            <a:pPr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en-GB" sz="2000" b="1" dirty="0">
                <a:latin typeface="Arial"/>
                <a:cs typeface="Arial"/>
                <a:sym typeface="Arial"/>
              </a:rPr>
              <a:t>MSMEIWG</a:t>
            </a:r>
            <a:endParaRPr dirty="0"/>
          </a:p>
          <a:p>
            <a:pPr>
              <a:spcBef>
                <a:spcPts val="400"/>
              </a:spcBef>
              <a:buClr>
                <a:schemeClr val="dk1"/>
              </a:buClr>
              <a:buSzPts val="2400"/>
            </a:pPr>
            <a:r>
              <a:rPr lang="en-GB" sz="2000" b="1" dirty="0"/>
              <a:t>April 2022</a:t>
            </a:r>
            <a:endParaRPr sz="1200" b="1" dirty="0"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240"/>
              </a:spcBef>
              <a:buClr>
                <a:schemeClr val="dk1"/>
              </a:buClr>
              <a:buSzPts val="1440"/>
            </a:pPr>
            <a:endParaRPr sz="1200" b="1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0" name="Google Shape;70;p16" descr="ABAC1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88652" y="1526084"/>
            <a:ext cx="1928814" cy="79652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3613375" y="5525850"/>
            <a:ext cx="21243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www.abaconline.org</a:t>
            </a:r>
            <a:endParaRPr/>
          </a:p>
        </p:txBody>
      </p:sp>
      <p:sp>
        <p:nvSpPr>
          <p:cNvPr id="74" name="Google Shape;74;p16"/>
          <p:cNvSpPr txBox="1"/>
          <p:nvPr/>
        </p:nvSpPr>
        <p:spPr>
          <a:xfrm>
            <a:off x="2126590" y="2372618"/>
            <a:ext cx="5097900" cy="3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GB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APEC Business Advisory Council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9096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98700-5494-2343-842B-877DBC919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502" y="1062797"/>
            <a:ext cx="7886700" cy="877265"/>
          </a:xfrm>
        </p:spPr>
        <p:txBody>
          <a:bodyPr/>
          <a:lstStyle/>
          <a:p>
            <a:r>
              <a:rPr lang="en-US" dirty="0">
                <a:latin typeface="+mn-lt"/>
              </a:rPr>
              <a:t>Indigenous in APEC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A79AE-1083-4644-81DC-4C4D142EB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502" y="1922923"/>
            <a:ext cx="8336446" cy="466462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dirty="0"/>
              <a:t>APEC Putrajaya Vision – for the prosperity of </a:t>
            </a:r>
            <a:r>
              <a:rPr lang="en-US" sz="3200" b="1" i="1" dirty="0"/>
              <a:t>all our people and future generations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dirty="0"/>
              <a:t>Indigenous = 260 million people – 70% of the global Indigenous population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NZ" sz="3200" dirty="0"/>
              <a:t>Indigenous businesses confront a range of historical and contemporary structural disadvantages, on top of the challenges that any other MSME would face.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32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32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3200" dirty="0"/>
          </a:p>
        </p:txBody>
      </p:sp>
      <p:pic>
        <p:nvPicPr>
          <p:cNvPr id="4" name="Google Shape;70;p16" descr="ABAC150">
            <a:extLst>
              <a:ext uri="{FF2B5EF4-FFF2-40B4-BE49-F238E27FC236}">
                <a16:creationId xmlns:a16="http://schemas.microsoft.com/office/drawing/2014/main" id="{013CF733-6E0E-0749-9158-A1B78A90639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11565" y="270449"/>
            <a:ext cx="974626" cy="45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890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98700-5494-2343-842B-877DBC919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745" y="1271924"/>
            <a:ext cx="7886700" cy="87726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Indigenous Business Leaders Dialogue (July 2021)</a:t>
            </a:r>
          </a:p>
        </p:txBody>
      </p:sp>
      <p:pic>
        <p:nvPicPr>
          <p:cNvPr id="7" name="Content Placeholder 6" descr="A picture containing text, indoor, person, ceiling&#10;&#10;Description automatically generated">
            <a:extLst>
              <a:ext uri="{FF2B5EF4-FFF2-40B4-BE49-F238E27FC236}">
                <a16:creationId xmlns:a16="http://schemas.microsoft.com/office/drawing/2014/main" id="{AFFEFD58-9EA5-C440-8AE0-BF420EDDE4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0008" y="2319338"/>
            <a:ext cx="6176060" cy="4114800"/>
          </a:xfrm>
        </p:spPr>
      </p:pic>
      <p:pic>
        <p:nvPicPr>
          <p:cNvPr id="4" name="Google Shape;70;p16" descr="ABAC150">
            <a:extLst>
              <a:ext uri="{FF2B5EF4-FFF2-40B4-BE49-F238E27FC236}">
                <a16:creationId xmlns:a16="http://schemas.microsoft.com/office/drawing/2014/main" id="{013CF733-6E0E-0749-9158-A1B78A90639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11565" y="391004"/>
            <a:ext cx="974626" cy="45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2F65DF-45F9-CD42-BAA2-DC2F88FB03BD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2" t="35309" r="10492" b="33840"/>
          <a:stretch/>
        </p:blipFill>
        <p:spPr bwMode="auto">
          <a:xfrm>
            <a:off x="357809" y="423420"/>
            <a:ext cx="1536065" cy="4216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10743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D7AB9-30C4-BE46-9CA3-22E815BAA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b="1" dirty="0"/>
              <a:t>Statement of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8D76E-08FC-D147-9213-545734255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NZ" dirty="0"/>
              <a:t>ensuring access to the resources necessary for wellbeing and economic security</a:t>
            </a:r>
          </a:p>
          <a:p>
            <a:pPr lvl="0"/>
            <a:r>
              <a:rPr lang="en-NZ" dirty="0"/>
              <a:t>stimulating and incentivising growth and scalability of Indigenous businesses</a:t>
            </a:r>
          </a:p>
          <a:p>
            <a:pPr lvl="0"/>
            <a:r>
              <a:rPr lang="en-NZ" dirty="0"/>
              <a:t>meeting infrastructure needs of rural and remote Indigenous communities</a:t>
            </a:r>
          </a:p>
          <a:p>
            <a:pPr lvl="0"/>
            <a:r>
              <a:rPr lang="en-NZ" dirty="0"/>
              <a:t>expanding the range of relevant data</a:t>
            </a:r>
          </a:p>
          <a:p>
            <a:pPr lvl="0"/>
            <a:r>
              <a:rPr lang="en-NZ" dirty="0"/>
              <a:t>exploring how Indigenous economies could benefit from trade agreements</a:t>
            </a:r>
          </a:p>
          <a:p>
            <a:endParaRPr lang="en-US" dirty="0"/>
          </a:p>
        </p:txBody>
      </p:sp>
      <p:pic>
        <p:nvPicPr>
          <p:cNvPr id="4" name="Google Shape;70;p16" descr="ABAC150">
            <a:extLst>
              <a:ext uri="{FF2B5EF4-FFF2-40B4-BE49-F238E27FC236}">
                <a16:creationId xmlns:a16="http://schemas.microsoft.com/office/drawing/2014/main" id="{76AD8CEE-6DCD-0F4B-A2A2-DCCA5DBA432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11565" y="391004"/>
            <a:ext cx="974626" cy="45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07F191-AF36-7E49-98D8-940FDE9D6DA4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2" t="35309" r="10492" b="33840"/>
          <a:stretch/>
        </p:blipFill>
        <p:spPr bwMode="auto">
          <a:xfrm>
            <a:off x="357809" y="423420"/>
            <a:ext cx="1536065" cy="4216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130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3BCFE-2A7D-954F-8F86-36007EF7A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072" y="629268"/>
            <a:ext cx="4939868" cy="1286160"/>
          </a:xfrm>
        </p:spPr>
        <p:txBody>
          <a:bodyPr anchor="b">
            <a:normAutofit/>
          </a:bodyPr>
          <a:lstStyle/>
          <a:p>
            <a:r>
              <a:rPr lang="en-US" b="1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0BEB2-F493-1547-AAC2-3A71B92C4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4073" y="2438400"/>
            <a:ext cx="4939867" cy="378541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Future dialogues with Indigenous should star</a:t>
            </a:r>
            <a:r>
              <a:rPr lang="en-US" sz="3200" b="1" dirty="0"/>
              <a:t>t from the basis of the Statement of Priorities 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pt-BR" sz="3200" i="1" dirty="0"/>
              <a:t>“</a:t>
            </a:r>
            <a:r>
              <a:rPr lang="pt-BR" sz="3200" i="1" dirty="0" err="1"/>
              <a:t>Uia</a:t>
            </a:r>
            <a:r>
              <a:rPr lang="pt-BR" sz="3200" i="1" dirty="0"/>
              <a:t> </a:t>
            </a:r>
            <a:r>
              <a:rPr lang="pt-BR" sz="3200" i="1" dirty="0" err="1"/>
              <a:t>mai</a:t>
            </a:r>
            <a:r>
              <a:rPr lang="pt-BR" sz="3200" i="1" dirty="0"/>
              <a:t> ki a </a:t>
            </a:r>
            <a:r>
              <a:rPr lang="pt-BR" sz="3200" i="1" dirty="0" err="1"/>
              <a:t>au</a:t>
            </a:r>
            <a:r>
              <a:rPr lang="pt-BR" sz="3200" i="1" dirty="0"/>
              <a:t>, </a:t>
            </a:r>
            <a:r>
              <a:rPr lang="pt-BR" sz="3200" i="1" dirty="0" err="1"/>
              <a:t>he</a:t>
            </a:r>
            <a:r>
              <a:rPr lang="pt-BR" sz="3200" i="1" dirty="0"/>
              <a:t> </a:t>
            </a:r>
            <a:r>
              <a:rPr lang="pt-BR" sz="3200" i="1" dirty="0" err="1"/>
              <a:t>aha</a:t>
            </a:r>
            <a:r>
              <a:rPr lang="pt-BR" sz="3200" i="1" dirty="0"/>
              <a:t> te </a:t>
            </a:r>
            <a:r>
              <a:rPr lang="pt-BR" sz="3200" i="1" dirty="0" err="1"/>
              <a:t>mea</a:t>
            </a:r>
            <a:r>
              <a:rPr lang="pt-BR" sz="3200" i="1" dirty="0"/>
              <a:t> </a:t>
            </a:r>
            <a:r>
              <a:rPr lang="pt-BR" sz="3200" i="1" dirty="0" err="1"/>
              <a:t>nui</a:t>
            </a:r>
            <a:r>
              <a:rPr lang="pt-BR" sz="3200" i="1" dirty="0"/>
              <a:t> o te ao? </a:t>
            </a:r>
            <a:endParaRPr lang="en-NZ" sz="3200" dirty="0"/>
          </a:p>
          <a:p>
            <a:pPr marL="0" indent="0">
              <a:buNone/>
            </a:pPr>
            <a:r>
              <a:rPr lang="fi-FI" sz="3200" i="1" dirty="0" err="1"/>
              <a:t>Mākū</a:t>
            </a:r>
            <a:r>
              <a:rPr lang="fi-FI" sz="3200" i="1" dirty="0"/>
              <a:t> e </a:t>
            </a:r>
            <a:r>
              <a:rPr lang="fi-FI" sz="3200" i="1" dirty="0" err="1"/>
              <a:t>kī</a:t>
            </a:r>
            <a:r>
              <a:rPr lang="fi-FI" sz="3200" i="1" dirty="0"/>
              <a:t> </a:t>
            </a:r>
            <a:r>
              <a:rPr lang="fi-FI" sz="3200" i="1" dirty="0" err="1"/>
              <a:t>atu</a:t>
            </a:r>
            <a:r>
              <a:rPr lang="fi-FI" sz="3200" i="1" dirty="0"/>
              <a:t>, he </a:t>
            </a:r>
            <a:r>
              <a:rPr lang="fi-FI" sz="3200" i="1" dirty="0" err="1"/>
              <a:t>tāngata</a:t>
            </a:r>
            <a:r>
              <a:rPr lang="fi-FI" sz="3200" i="1" dirty="0"/>
              <a:t>, te </a:t>
            </a:r>
            <a:r>
              <a:rPr lang="fi-FI" sz="3200" i="1" dirty="0" err="1"/>
              <a:t>tāngata</a:t>
            </a:r>
            <a:r>
              <a:rPr lang="fi-FI" sz="3200" i="1" dirty="0"/>
              <a:t>, he </a:t>
            </a:r>
            <a:r>
              <a:rPr lang="fi-FI" sz="3200" i="1" dirty="0" err="1"/>
              <a:t>tāngata</a:t>
            </a:r>
            <a:r>
              <a:rPr lang="fi-FI" sz="3200" i="1" dirty="0"/>
              <a:t> !</a:t>
            </a:r>
            <a:endParaRPr lang="en-NZ" sz="3200" dirty="0"/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1027" name="Picture 3" descr="page10image3108896">
            <a:extLst>
              <a:ext uri="{FF2B5EF4-FFF2-40B4-BE49-F238E27FC236}">
                <a16:creationId xmlns:a16="http://schemas.microsoft.com/office/drawing/2014/main" id="{B39A4C61-3F7D-8145-9EB6-AAA00EB416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60" r="-1" b="9401"/>
          <a:stretch/>
        </p:blipFill>
        <p:spPr bwMode="auto">
          <a:xfrm>
            <a:off x="20" y="10"/>
            <a:ext cx="3476673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F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oogle Shape;70;p16" descr="ABAC150">
            <a:extLst>
              <a:ext uri="{FF2B5EF4-FFF2-40B4-BE49-F238E27FC236}">
                <a16:creationId xmlns:a16="http://schemas.microsoft.com/office/drawing/2014/main" id="{0FCE2E5A-21C1-C546-A2BC-9F50561A2D7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40724" y="252321"/>
            <a:ext cx="974626" cy="454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862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1D233E41064E41B12D26E46F1522DE" ma:contentTypeVersion="10" ma:contentTypeDescription="Create a new document." ma:contentTypeScope="" ma:versionID="07010bc3eb292c2955898f79f0cd8b42">
  <xsd:schema xmlns:xsd="http://www.w3.org/2001/XMLSchema" xmlns:xs="http://www.w3.org/2001/XMLSchema" xmlns:p="http://schemas.microsoft.com/office/2006/metadata/properties" xmlns:ns3="c55a22f3-fcf8-4091-8098-a3efae53d585" targetNamespace="http://schemas.microsoft.com/office/2006/metadata/properties" ma:root="true" ma:fieldsID="06022ea9f7113832a4c2a6fdfe354d0c" ns3:_="">
    <xsd:import namespace="c55a22f3-fcf8-4091-8098-a3efae53d5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5a22f3-fcf8-4091-8098-a3efae53d5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A03F6F-48B1-474D-B77E-4422BE5196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61BC83-6CE3-4A64-9684-0F380D57F1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5a22f3-fcf8-4091-8098-a3efae53d5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69E3A2-984B-44F3-9A57-6C94951BBD0B}">
  <ds:schemaRefs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c55a22f3-fcf8-4091-8098-a3efae53d5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1397</TotalTime>
  <Words>180</Words>
  <Application>Microsoft Macintosh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    Indigenous Economic Priorities</vt:lpstr>
      <vt:lpstr>Indigenous in APEC</vt:lpstr>
      <vt:lpstr>Indigenous Business Leaders Dialogue (July 2021)</vt:lpstr>
      <vt:lpstr> Statement of Priorities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Towards a virtual ABAC in 2021</dc:title>
  <dc:creator>Rachel</dc:creator>
  <cp:lastModifiedBy>Stephen Jacobi</cp:lastModifiedBy>
  <cp:revision>24</cp:revision>
  <dcterms:created xsi:type="dcterms:W3CDTF">2020-09-10T02:56:08Z</dcterms:created>
  <dcterms:modified xsi:type="dcterms:W3CDTF">2022-04-11T04:38:32Z</dcterms:modified>
</cp:coreProperties>
</file>