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1530" r:id="rId5"/>
    <p:sldId id="1535" r:id="rId6"/>
    <p:sldId id="1532" r:id="rId7"/>
    <p:sldId id="1534" r:id="rId8"/>
    <p:sldId id="15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2"/>
    <a:srgbClr val="009193"/>
    <a:srgbClr val="005493"/>
    <a:srgbClr val="011893"/>
    <a:srgbClr val="D4E5EF"/>
    <a:srgbClr val="D0E0E8"/>
    <a:srgbClr val="D9E7E7"/>
    <a:srgbClr val="F1FEFD"/>
    <a:srgbClr val="DFF0FF"/>
    <a:srgbClr val="D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/>
    <p:restoredTop sz="94690"/>
  </p:normalViewPr>
  <p:slideViewPr>
    <p:cSldViewPr snapToGrid="0" snapToObjects="1">
      <p:cViewPr varScale="1">
        <p:scale>
          <a:sx n="80" d="100"/>
          <a:sy n="80" d="100"/>
        </p:scale>
        <p:origin x="2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D575-822F-8846-A0EC-6445F2903547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215F-BEC7-6E43-8288-D6FB5A2E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cf1724c6f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5800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g7cf1724c6f_2_13:notes"/>
          <p:cNvSpPr txBox="1">
            <a:spLocks noGrp="1"/>
          </p:cNvSpPr>
          <p:nvPr>
            <p:ph type="body" idx="1"/>
          </p:nvPr>
        </p:nvSpPr>
        <p:spPr>
          <a:xfrm>
            <a:off x="687082" y="4340988"/>
            <a:ext cx="5483837" cy="41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925" tIns="56475" rIns="112925" bIns="5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7cf1724c6f_2_13:notes"/>
          <p:cNvSpPr txBox="1">
            <a:spLocks noGrp="1"/>
          </p:cNvSpPr>
          <p:nvPr>
            <p:ph type="sldNum" idx="12"/>
          </p:nvPr>
        </p:nvSpPr>
        <p:spPr>
          <a:xfrm>
            <a:off x="3885453" y="8686362"/>
            <a:ext cx="2970946" cy="45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925" tIns="56475" rIns="112925" bIns="5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5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E418-CBA0-5244-A287-9ADC0BE8C21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737E-68D9-DD43-B8D0-11EB5598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1893" y="3028949"/>
            <a:ext cx="9144000" cy="1086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5136914" y="3150149"/>
            <a:ext cx="3132440" cy="84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0" y="4554143"/>
            <a:ext cx="9144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sz="2000" b="1" dirty="0">
                <a:latin typeface="Arial"/>
                <a:ea typeface="Arial"/>
                <a:cs typeface="Arial"/>
                <a:sym typeface="Arial"/>
              </a:rPr>
              <a:t>Presentation by Malcolm Johns, Co-Chair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sz="2000" b="1" dirty="0">
                <a:latin typeface="Arial"/>
                <a:cs typeface="Arial"/>
                <a:sym typeface="Arial"/>
              </a:rPr>
              <a:t>SWG II</a:t>
            </a:r>
            <a:endParaRPr dirty="0"/>
          </a:p>
          <a:p>
            <a:pPr>
              <a:spcBef>
                <a:spcPts val="400"/>
              </a:spcBef>
              <a:buClr>
                <a:schemeClr val="dk1"/>
              </a:buClr>
              <a:buSzPts val="2400"/>
            </a:pPr>
            <a:r>
              <a:rPr lang="en-US" sz="2000" b="1" dirty="0"/>
              <a:t>27 April 2022</a:t>
            </a: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40"/>
              </a:spcBef>
              <a:buClr>
                <a:schemeClr val="dk1"/>
              </a:buClr>
              <a:buSzPts val="1440"/>
            </a:pPr>
            <a:endParaRPr sz="1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6" descr="ABAC1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375" y="1505856"/>
            <a:ext cx="1928814" cy="79652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613375" y="6301102"/>
            <a:ext cx="21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www.abaconline.org</a:t>
            </a:r>
            <a:endParaRPr dirty="0"/>
          </a:p>
        </p:txBody>
      </p:sp>
      <p:sp>
        <p:nvSpPr>
          <p:cNvPr id="74" name="Google Shape;74;p16"/>
          <p:cNvSpPr txBox="1"/>
          <p:nvPr/>
        </p:nvSpPr>
        <p:spPr>
          <a:xfrm>
            <a:off x="2126575" y="2416657"/>
            <a:ext cx="5097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APEC Business Advisory Council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B8669-B420-F64B-BFC6-7DDD05653BB8}"/>
              </a:ext>
            </a:extLst>
          </p:cNvPr>
          <p:cNvSpPr txBox="1"/>
          <p:nvPr/>
        </p:nvSpPr>
        <p:spPr>
          <a:xfrm>
            <a:off x="753988" y="3310339"/>
            <a:ext cx="293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ABAC II 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24174D-35CC-AE4C-A0EF-835C73083ABA}"/>
              </a:ext>
            </a:extLst>
          </p:cNvPr>
          <p:cNvCxnSpPr>
            <a:cxnSpLocks/>
          </p:cNvCxnSpPr>
          <p:nvPr/>
        </p:nvCxnSpPr>
        <p:spPr>
          <a:xfrm>
            <a:off x="4571061" y="3209677"/>
            <a:ext cx="0" cy="724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7547-77C5-9DD7-3888-70AC4864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0" y="231251"/>
            <a:ext cx="8148329" cy="805577"/>
          </a:xfrm>
        </p:spPr>
        <p:txBody>
          <a:bodyPr/>
          <a:lstStyle/>
          <a:p>
            <a:r>
              <a:rPr lang="en-US" dirty="0">
                <a:latin typeface="+mn-lt"/>
              </a:rPr>
              <a:t>IPPC Report (April 2022)</a:t>
            </a:r>
          </a:p>
        </p:txBody>
      </p:sp>
      <p:pic>
        <p:nvPicPr>
          <p:cNvPr id="9" name="Content Placeholder 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1D57B8F-7100-6A5B-FBB5-6675D7A3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31" y="1036828"/>
            <a:ext cx="1795826" cy="2536963"/>
          </a:xfrm>
        </p:spPr>
      </p:pic>
      <p:pic>
        <p:nvPicPr>
          <p:cNvPr id="12" name="Picture 11" descr="Chart, funnel chart&#10;&#10;Description automatically generated">
            <a:extLst>
              <a:ext uri="{FF2B5EF4-FFF2-40B4-BE49-F238E27FC236}">
                <a16:creationId xmlns:a16="http://schemas.microsoft.com/office/drawing/2014/main" id="{81E93899-D4CC-18CB-BCCF-31E2740B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26" y="1063813"/>
            <a:ext cx="6453345" cy="264926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F2534F07-67E6-7EB4-3B6E-0A870FB23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296"/>
          <a:stretch/>
        </p:blipFill>
        <p:spPr>
          <a:xfrm>
            <a:off x="385540" y="3744558"/>
            <a:ext cx="3042709" cy="31134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070354-26C4-49C2-FA00-ED8A2129F90C}"/>
              </a:ext>
            </a:extLst>
          </p:cNvPr>
          <p:cNvSpPr txBox="1"/>
          <p:nvPr/>
        </p:nvSpPr>
        <p:spPr>
          <a:xfrm>
            <a:off x="3480330" y="3925845"/>
            <a:ext cx="532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global GHG emissions from NDCs announced prior to COP26 make it likely that warming will exceed 1.5</a:t>
            </a:r>
            <a:r>
              <a:rPr lang="en-CA" dirty="0"/>
              <a:t>°</a:t>
            </a:r>
            <a:r>
              <a:rPr lang="en-US" dirty="0"/>
              <a:t>C and make it harder after 2030 to limit warming to below 2</a:t>
            </a:r>
            <a:r>
              <a:rPr lang="en-CA" dirty="0"/>
              <a:t>° </a:t>
            </a:r>
            <a:endParaRPr lang="en-US" dirty="0"/>
          </a:p>
        </p:txBody>
      </p:sp>
      <p:pic>
        <p:nvPicPr>
          <p:cNvPr id="16" name="Google Shape;70;p16" descr="ABAC150">
            <a:extLst>
              <a:ext uri="{FF2B5EF4-FFF2-40B4-BE49-F238E27FC236}">
                <a16:creationId xmlns:a16="http://schemas.microsoft.com/office/drawing/2014/main" id="{3B085ACD-1075-B0BF-AC90-C41D816B151B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6642" y="204266"/>
            <a:ext cx="787003" cy="41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5A523386-D1E3-A28D-748C-818AB3070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971"/>
          <a:stretch/>
        </p:blipFill>
        <p:spPr>
          <a:xfrm>
            <a:off x="3321522" y="5307460"/>
            <a:ext cx="3042709" cy="13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8700-5494-2343-842B-877DBC9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4" y="76540"/>
            <a:ext cx="5313955" cy="12722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ABAC Climate Leadership  Principles </a:t>
            </a:r>
          </a:p>
        </p:txBody>
      </p:sp>
      <p:pic>
        <p:nvPicPr>
          <p:cNvPr id="4" name="Google Shape;70;p16" descr="ABAC150">
            <a:extLst>
              <a:ext uri="{FF2B5EF4-FFF2-40B4-BE49-F238E27FC236}">
                <a16:creationId xmlns:a16="http://schemas.microsoft.com/office/drawing/2014/main" id="{013CF733-6E0E-0749-9158-A1B78A90639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6642" y="204266"/>
            <a:ext cx="787003" cy="4170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0FB62-1411-584F-8A0A-A64273A39CF6}"/>
              </a:ext>
            </a:extLst>
          </p:cNvPr>
          <p:cNvSpPr txBox="1"/>
          <p:nvPr/>
        </p:nvSpPr>
        <p:spPr>
          <a:xfrm>
            <a:off x="3080084" y="1476526"/>
            <a:ext cx="58235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9193"/>
                </a:solidFill>
              </a:rPr>
              <a:t>Reduction</a:t>
            </a:r>
          </a:p>
          <a:p>
            <a:pPr lvl="1"/>
            <a:r>
              <a:rPr lang="en-US" dirty="0">
                <a:solidFill>
                  <a:srgbClr val="009193"/>
                </a:solidFill>
              </a:rPr>
              <a:t>Businesses should play their part in the transition to a low-carbon region. </a:t>
            </a:r>
          </a:p>
          <a:p>
            <a:pPr lvl="1"/>
            <a:r>
              <a:rPr lang="en-US" i="1" dirty="0">
                <a:solidFill>
                  <a:srgbClr val="006882"/>
                </a:solidFill>
              </a:rPr>
              <a:t>Actions include: measuring, monitoring, reporting GHG footprints, emissions reduction targets, decoupling from fossil fuels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9193"/>
                </a:solidFill>
              </a:rPr>
              <a:t>Adaptation</a:t>
            </a:r>
          </a:p>
          <a:p>
            <a:r>
              <a:rPr lang="en-US" sz="2000" i="1" dirty="0"/>
              <a:t>	</a:t>
            </a:r>
            <a:r>
              <a:rPr lang="en-US" dirty="0">
                <a:solidFill>
                  <a:srgbClr val="009193"/>
                </a:solidFill>
              </a:rPr>
              <a:t>Businesses should support behavioural and 	technological adaptation. </a:t>
            </a:r>
          </a:p>
          <a:p>
            <a:r>
              <a:rPr lang="en-US" i="1" dirty="0">
                <a:solidFill>
                  <a:srgbClr val="009193"/>
                </a:solidFill>
              </a:rPr>
              <a:t>	</a:t>
            </a:r>
            <a:r>
              <a:rPr lang="en-US" i="1" dirty="0">
                <a:solidFill>
                  <a:srgbClr val="006882"/>
                </a:solidFill>
              </a:rPr>
              <a:t>Actions include: risk assessment and 	management,	ESG investing, 	championing low-carbon technology/ 	digitalisation</a:t>
            </a:r>
            <a:endParaRPr lang="en-US" sz="2000" i="1" dirty="0">
              <a:solidFill>
                <a:srgbClr val="00688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b="1" dirty="0">
                <a:solidFill>
                  <a:srgbClr val="009193"/>
                </a:solidFill>
              </a:rPr>
              <a:t>Just Transition</a:t>
            </a:r>
          </a:p>
          <a:p>
            <a:r>
              <a:rPr lang="en-US" sz="2000" i="1" dirty="0"/>
              <a:t>	</a:t>
            </a:r>
            <a:r>
              <a:rPr lang="en-US" dirty="0">
                <a:solidFill>
                  <a:srgbClr val="009193"/>
                </a:solidFill>
              </a:rPr>
              <a:t>Businesses should seek sustainable and equitable 	transitions within open rules-based trade.</a:t>
            </a:r>
          </a:p>
          <a:p>
            <a:r>
              <a:rPr lang="en-US" i="1" dirty="0"/>
              <a:t>	</a:t>
            </a:r>
            <a:r>
              <a:rPr lang="en-US" i="1" dirty="0">
                <a:solidFill>
                  <a:srgbClr val="006882"/>
                </a:solidFill>
              </a:rPr>
              <a:t>Actions include: building a just transition, challenging 	</a:t>
            </a:r>
            <a:r>
              <a:rPr lang="en-US" i="1" dirty="0" err="1">
                <a:solidFill>
                  <a:srgbClr val="006882"/>
                </a:solidFill>
              </a:rPr>
              <a:t>polarisation</a:t>
            </a:r>
            <a:r>
              <a:rPr lang="en-US" i="1" dirty="0">
                <a:solidFill>
                  <a:srgbClr val="006882"/>
                </a:solidFill>
              </a:rPr>
              <a:t>, supporting underserved communities</a:t>
            </a:r>
            <a:endParaRPr lang="en-US" sz="2000" dirty="0">
              <a:solidFill>
                <a:srgbClr val="006882"/>
              </a:solidFill>
            </a:endParaRPr>
          </a:p>
        </p:txBody>
      </p:sp>
      <p:pic>
        <p:nvPicPr>
          <p:cNvPr id="5" name="Picture 4" descr="A picture containing ice, diaper, underpants&#10;&#10;Description automatically generated">
            <a:extLst>
              <a:ext uri="{FF2B5EF4-FFF2-40B4-BE49-F238E27FC236}">
                <a16:creationId xmlns:a16="http://schemas.microsoft.com/office/drawing/2014/main" id="{442EC3DF-0F01-1345-952C-3BC3A2E50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6" r="5855"/>
          <a:stretch/>
        </p:blipFill>
        <p:spPr>
          <a:xfrm>
            <a:off x="-69449" y="0"/>
            <a:ext cx="279132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49D6E-FFF1-1141-B34E-61F19F019B2A}"/>
              </a:ext>
            </a:extLst>
          </p:cNvPr>
          <p:cNvSpPr txBox="1"/>
          <p:nvPr/>
        </p:nvSpPr>
        <p:spPr>
          <a:xfrm>
            <a:off x="-19878" y="6611779"/>
            <a:ext cx="2256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solidFill>
                  <a:schemeClr val="bg1"/>
                </a:solidFill>
              </a:rPr>
              <a:t>Photo by Annie Spratt on </a:t>
            </a:r>
            <a:r>
              <a:rPr lang="en-NZ" sz="1000" dirty="0" err="1">
                <a:solidFill>
                  <a:schemeClr val="bg1"/>
                </a:solidFill>
              </a:rPr>
              <a:t>Unsplash.com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8700-5494-2343-842B-877DBC9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19" y="735145"/>
            <a:ext cx="5313955" cy="737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Focus for today</a:t>
            </a:r>
          </a:p>
        </p:txBody>
      </p:sp>
      <p:pic>
        <p:nvPicPr>
          <p:cNvPr id="4" name="Google Shape;70;p16" descr="ABAC150">
            <a:extLst>
              <a:ext uri="{FF2B5EF4-FFF2-40B4-BE49-F238E27FC236}">
                <a16:creationId xmlns:a16="http://schemas.microsoft.com/office/drawing/2014/main" id="{013CF733-6E0E-0749-9158-A1B78A90639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17" y="219955"/>
            <a:ext cx="974626" cy="454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0FB62-1411-584F-8A0A-A64273A39CF6}"/>
              </a:ext>
            </a:extLst>
          </p:cNvPr>
          <p:cNvSpPr txBox="1"/>
          <p:nvPr/>
        </p:nvSpPr>
        <p:spPr>
          <a:xfrm>
            <a:off x="429119" y="1472543"/>
            <a:ext cx="50412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1.	Reduction/Mitigation</a:t>
            </a:r>
          </a:p>
          <a:p>
            <a:pPr lvl="1"/>
            <a:r>
              <a:rPr lang="en-US" sz="2000" i="1" dirty="0"/>
              <a:t>Case study on CIAL</a:t>
            </a:r>
          </a:p>
          <a:p>
            <a:pPr lvl="1"/>
            <a:r>
              <a:rPr lang="en-US" sz="2000" i="1" dirty="0"/>
              <a:t>Decarbonisation of Industrial Sector</a:t>
            </a:r>
          </a:p>
          <a:p>
            <a:pPr lvl="1"/>
            <a:endParaRPr lang="en-US" sz="2000" i="1" dirty="0"/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2.	Adaptation</a:t>
            </a:r>
          </a:p>
          <a:p>
            <a:r>
              <a:rPr lang="en-US" sz="2400" i="1" dirty="0"/>
              <a:t>	</a:t>
            </a:r>
            <a:r>
              <a:rPr lang="en-US" sz="2000" i="1" dirty="0"/>
              <a:t>Framework on trade and investment in 	renewable energy</a:t>
            </a:r>
          </a:p>
          <a:p>
            <a:endParaRPr lang="en-US" sz="2000" i="1" dirty="0"/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3.	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Just Transition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(focus for ABAC III)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i="1" dirty="0"/>
              <a:t>	</a:t>
            </a:r>
            <a:r>
              <a:rPr lang="en-US" sz="2000" i="1" dirty="0"/>
              <a:t>Focus on practical approaches to ‘just 	transitions’: How to address the 	relationship between climate change, 	inclusion and a low-carbon economy in 	the context of an open, rules-based 	trading system </a:t>
            </a:r>
          </a:p>
          <a:p>
            <a:r>
              <a:rPr lang="en-US" sz="2000" i="1" dirty="0"/>
              <a:t>	</a:t>
            </a:r>
            <a:endParaRPr lang="en-US" sz="2400" dirty="0">
              <a:solidFill>
                <a:srgbClr val="00919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B0830-F206-8212-0680-016B2D96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92" r="22828"/>
          <a:stretch/>
        </p:blipFill>
        <p:spPr>
          <a:xfrm>
            <a:off x="5470358" y="0"/>
            <a:ext cx="3673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0;p16" descr="ABAC150">
            <a:extLst>
              <a:ext uri="{FF2B5EF4-FFF2-40B4-BE49-F238E27FC236}">
                <a16:creationId xmlns:a16="http://schemas.microsoft.com/office/drawing/2014/main" id="{013CF733-6E0E-0749-9158-A1B78A906395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565" y="92866"/>
            <a:ext cx="974626" cy="454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4EDE30-FA74-B84F-8D9A-F892640C2F11}"/>
              </a:ext>
            </a:extLst>
          </p:cNvPr>
          <p:cNvSpPr/>
          <p:nvPr/>
        </p:nvSpPr>
        <p:spPr>
          <a:xfrm>
            <a:off x="0" y="0"/>
            <a:ext cx="7596336" cy="5746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 CLIMATE CHANGE WORKSTREAM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92514-4065-DE42-9FF0-7E31DCC98C38}"/>
              </a:ext>
            </a:extLst>
          </p:cNvPr>
          <p:cNvSpPr txBox="1"/>
          <p:nvPr/>
        </p:nvSpPr>
        <p:spPr>
          <a:xfrm>
            <a:off x="675861" y="2828835"/>
            <a:ext cx="713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Members to note today’s presentations.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8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D233E41064E41B12D26E46F1522DE" ma:contentTypeVersion="10" ma:contentTypeDescription="Create a new document." ma:contentTypeScope="" ma:versionID="07010bc3eb292c2955898f79f0cd8b42">
  <xsd:schema xmlns:xsd="http://www.w3.org/2001/XMLSchema" xmlns:xs="http://www.w3.org/2001/XMLSchema" xmlns:p="http://schemas.microsoft.com/office/2006/metadata/properties" xmlns:ns3="c55a22f3-fcf8-4091-8098-a3efae53d585" targetNamespace="http://schemas.microsoft.com/office/2006/metadata/properties" ma:root="true" ma:fieldsID="06022ea9f7113832a4c2a6fdfe354d0c" ns3:_="">
    <xsd:import namespace="c55a22f3-fcf8-4091-8098-a3efae53d5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a22f3-fcf8-4091-8098-a3efae53d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03F6F-48B1-474D-B77E-4422BE519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9E3A2-984B-44F3-9A57-6C94951BBD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61BC83-6CE3-4A64-9684-0F380D57F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a22f3-fcf8-4091-8098-a3efae53d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267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Climate Change</vt:lpstr>
      <vt:lpstr>IPPC Report (April 2022)</vt:lpstr>
      <vt:lpstr>ABAC Climate Leadership  Principles </vt:lpstr>
      <vt:lpstr>Focus for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Towards a virtual ABAC in 2021</dc:title>
  <dc:creator>Rachel</dc:creator>
  <cp:lastModifiedBy>Stephanie Honey</cp:lastModifiedBy>
  <cp:revision>71</cp:revision>
  <dcterms:created xsi:type="dcterms:W3CDTF">2020-09-10T02:56:08Z</dcterms:created>
  <dcterms:modified xsi:type="dcterms:W3CDTF">2022-04-22T05:22:03Z</dcterms:modified>
</cp:coreProperties>
</file>